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373" r:id="rId5"/>
    <p:sldId id="397" r:id="rId6"/>
    <p:sldId id="265" r:id="rId7"/>
    <p:sldId id="290" r:id="rId8"/>
    <p:sldId id="302" r:id="rId9"/>
    <p:sldId id="300" r:id="rId10"/>
    <p:sldId id="303" r:id="rId11"/>
    <p:sldId id="427" r:id="rId12"/>
    <p:sldId id="445" r:id="rId13"/>
    <p:sldId id="449" r:id="rId14"/>
    <p:sldId id="446" r:id="rId15"/>
    <p:sldId id="447" r:id="rId16"/>
    <p:sldId id="450" r:id="rId17"/>
    <p:sldId id="451" r:id="rId18"/>
    <p:sldId id="448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60" r:id="rId27"/>
    <p:sldId id="461" r:id="rId28"/>
    <p:sldId id="462" r:id="rId29"/>
    <p:sldId id="459" r:id="rId30"/>
    <p:sldId id="463" r:id="rId31"/>
    <p:sldId id="464" r:id="rId32"/>
    <p:sldId id="443" r:id="rId33"/>
    <p:sldId id="444" r:id="rId34"/>
    <p:sldId id="465" r:id="rId35"/>
    <p:sldId id="38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 userDrawn="1">
          <p15:clr>
            <a:srgbClr val="A4A3A4"/>
          </p15:clr>
        </p15:guide>
        <p15:guide id="2" pos="504" userDrawn="1">
          <p15:clr>
            <a:srgbClr val="A4A3A4"/>
          </p15:clr>
        </p15:guide>
        <p15:guide id="3" orient="horz" pos="624" userDrawn="1">
          <p15:clr>
            <a:srgbClr val="A4A3A4"/>
          </p15:clr>
        </p15:guide>
        <p15:guide id="4" orient="horz" pos="768" userDrawn="1">
          <p15:clr>
            <a:srgbClr val="A4A3A4"/>
          </p15:clr>
        </p15:guide>
        <p15:guide id="5" pos="7488" userDrawn="1">
          <p15:clr>
            <a:srgbClr val="A4A3A4"/>
          </p15:clr>
        </p15:guide>
        <p15:guide id="6" pos="168" userDrawn="1">
          <p15:clr>
            <a:srgbClr val="A4A3A4"/>
          </p15:clr>
        </p15:guide>
        <p15:guide id="7" orient="horz" pos="3888" userDrawn="1">
          <p15:clr>
            <a:srgbClr val="A4A3A4"/>
          </p15:clr>
        </p15:guide>
        <p15:guide id="9" orient="horz" pos="4152" userDrawn="1">
          <p15:clr>
            <a:srgbClr val="A4A3A4"/>
          </p15:clr>
        </p15:guide>
        <p15:guide id="11" pos="360" userDrawn="1">
          <p15:clr>
            <a:srgbClr val="A4A3A4"/>
          </p15:clr>
        </p15:guide>
        <p15:guide id="12" orient="horz" pos="288" userDrawn="1">
          <p15:clr>
            <a:srgbClr val="A4A3A4"/>
          </p15:clr>
        </p15:guide>
        <p15:guide id="13" pos="441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  <p15:guide id="15" pos="3840" userDrawn="1">
          <p15:clr>
            <a:srgbClr val="A4A3A4"/>
          </p15:clr>
        </p15:guide>
        <p15:guide id="16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berly Clemens" initials="KC" lastIdx="3" clrIdx="0">
    <p:extLst>
      <p:ext uri="{19B8F6BF-5375-455C-9EA6-DF929625EA0E}">
        <p15:presenceInfo xmlns:p15="http://schemas.microsoft.com/office/powerpoint/2012/main" userId="S::kclemens@Saifulbouquet.com::98683e4a-a705-4ab8-94b3-3ec64e4bd4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211D"/>
    <a:srgbClr val="FC4642"/>
    <a:srgbClr val="FEAEAC"/>
    <a:srgbClr val="73EDFD"/>
    <a:srgbClr val="B2FCB2"/>
    <a:srgbClr val="393333"/>
    <a:srgbClr val="262222"/>
    <a:srgbClr val="605657"/>
    <a:srgbClr val="262626"/>
    <a:srgbClr val="6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54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38" y="288"/>
      </p:cViewPr>
      <p:guideLst>
        <p:guide orient="horz" pos="3816"/>
        <p:guide pos="504"/>
        <p:guide orient="horz" pos="624"/>
        <p:guide orient="horz" pos="768"/>
        <p:guide pos="7488"/>
        <p:guide pos="168"/>
        <p:guide orient="horz" pos="3888"/>
        <p:guide orient="horz" pos="4152"/>
        <p:guide pos="360"/>
        <p:guide orient="horz" pos="288"/>
        <p:guide pos="4416"/>
        <p:guide orient="horz" pos="192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9CEAF0-A48B-41EF-89FD-4E5A313375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EE99F-7A2B-4533-B3C3-4593AE30A7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E7D48-A84F-4064-B8F8-8FBF5ACF467C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C87E5-CE24-4379-9361-98E01F93D4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376F5-AC4F-4F5E-9650-AE21EA1298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E0A06-9D40-479B-B6EA-A3A8556D7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41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17165-2752-421F-A6DD-A4199AC5994A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38C08-6A29-46BB-B490-4D89847C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0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23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46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78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54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49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53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21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1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85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36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4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38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20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56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18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87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31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0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97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9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19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24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56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25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38C08-6A29-46BB-B490-4D89847C7D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4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4BE7F-A360-40FB-9A14-C54601EC8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8F4FB3-D494-499D-A3ED-6558EE8B9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AB3F2-946F-4253-85C8-B8FAEAEB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C7E6B-E18F-454D-9CAF-C81A85C0B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CD9D-0F22-4FA5-83EE-655778CE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6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71143-6F81-4833-B2A2-062CED67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AB40C-F876-403D-B81D-6A5AFC8C2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35DE0-BA6D-47BA-9D7A-807222DA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6A375-5BAA-4E5F-BFFE-FF84098D6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C40BE-8800-4E90-8268-690164E49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0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DF51B-E34F-47F3-9B1A-E23A2CAFB6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907D7-6976-402C-AFCA-3D1B83684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0323E-E323-4693-9F85-178EAF87E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AEA3B-1111-477C-A166-87505F7DB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F9D7A-8B52-4C58-85C1-BED07C69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4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2BAE-71AB-41D3-93EA-9AE563C16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EA33-20F7-4332-9695-DEDD60406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3AAD9-CBB1-4F17-81E4-98F9A0BF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DDE33-0592-4897-AA49-8869656C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5545C-B145-4531-8EAF-BA3B6BC2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9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1165-9DCB-4F43-A315-3CCD69BFF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6E507-C971-44C7-84EC-C55D5D186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4851C-35FB-47D2-BE32-5B4DD05C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359F1-FEBC-42CE-BEEA-B7BFA92E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64D56-1413-4EA5-A71E-E943EB339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2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1265-968F-46AD-8CAF-F659AE49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1F1EB-EFA3-48C8-936E-76E1E9342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30449-5584-4946-A88C-CD07B87D9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849B5-A0F7-40C0-8004-285E3580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CBB0A-9EEB-460E-A638-8930EA4D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D6422-47F6-43F4-A5B4-EC6755A3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8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88F1-8941-4131-A43C-5EAF5C8C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1C332-48A8-42EF-89F2-E2F26F0A0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57B4-BBB2-4BBB-9991-D72297D7D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E9080-F0F7-4EB3-9C06-3CC7362D5A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DBD11B-2FAB-42D0-B112-5C0BA81BB5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B950DC-D9E5-44FB-B95B-3B061A66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B03516-EF18-4480-BD7D-993DE9C7D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85A4F6-0883-47BC-A670-AD98CB32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2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E3464-F035-4E12-9634-FAE0BBE1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3900A-7D15-47D8-AD3A-9D6C0B7D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1F0FA2-D791-4DDB-90F2-B27FCB260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B5062-A3DA-4391-8D98-FE615026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8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F86DF-F4FB-4C78-9270-C7D12A1C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E29FD-A3B5-4162-97B1-110C0617E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6F9FE-7F46-4D15-A958-33B8DDD3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0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DFEA-FA32-49B3-874B-DC42FEC4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5C38C-541D-4E6B-ADA1-5242ED472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78D09E-F0DC-4554-8536-6D53E1CD6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F7B14-5F8B-4D6B-AA68-E1387792A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2FF67-467D-4EA1-8DE9-3755CBBD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D9CB0-6520-4D75-8409-01A5645F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57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A21EC-A804-4A92-9DF5-C1F9116F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4A6A2-F65F-47F1-AAAD-6A9668BF8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E1F7A-9C7D-42C7-8DD3-2D5843E1C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A4D3D-47D2-4B5D-86C9-FB9B3903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11E0F-DC96-4DCA-B3D4-BAF2EFC5A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CE5C8-5945-400D-B0FB-D1D08999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0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2835E5-1804-4AFF-AE7F-47CA676B3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9CD30-BDD9-40C4-B8C5-2E522D94F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06121-5E2D-495E-B2E0-18DE9384F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CB872-17A7-4861-A13A-09A36B26A987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EB5DE-FA96-4D4F-AB77-1F194EC50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F12F3-4749-43EB-A2B9-2CBE63FDA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B4A27-D8AB-4A95-AA42-207275506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5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Relationship Id="rId9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36642-CD33-44EF-84EF-2885E6BD7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 b="8899"/>
          <a:stretch/>
        </p:blipFill>
        <p:spPr>
          <a:xfrm>
            <a:off x="-4" y="-14796"/>
            <a:ext cx="3568005" cy="2105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FEA2B-B5B5-45A9-AF43-E853715C4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8" b="9812"/>
          <a:stretch/>
        </p:blipFill>
        <p:spPr>
          <a:xfrm>
            <a:off x="-1" y="2189019"/>
            <a:ext cx="3568004" cy="149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DC5115-FFB7-40F7-ADF0-4603F8BD5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 b="10902"/>
          <a:stretch/>
        </p:blipFill>
        <p:spPr>
          <a:xfrm>
            <a:off x="-2" y="3761585"/>
            <a:ext cx="3568003" cy="1336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29C7C-F4B3-4DBB-8045-EAD9E039A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3798"/>
          <a:stretch/>
        </p:blipFill>
        <p:spPr>
          <a:xfrm>
            <a:off x="3645168" y="0"/>
            <a:ext cx="4886498" cy="2789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96284D-D2F7-42E1-8501-8CB89FD0D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" r="8608"/>
          <a:stretch/>
        </p:blipFill>
        <p:spPr>
          <a:xfrm>
            <a:off x="8608830" y="0"/>
            <a:ext cx="3569315" cy="2789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D24AD-C8F8-48FA-BA95-64E3B4C3C4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6" b="12554"/>
          <a:stretch/>
        </p:blipFill>
        <p:spPr>
          <a:xfrm>
            <a:off x="3645168" y="2866873"/>
            <a:ext cx="4611935" cy="223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60F47-665F-4BEB-9DC3-6A6250AC7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5" b="8105"/>
          <a:stretch/>
        </p:blipFill>
        <p:spPr>
          <a:xfrm>
            <a:off x="8334267" y="2866873"/>
            <a:ext cx="3842083" cy="2231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FCAD3F-A926-4463-8517-883441A3642A}"/>
              </a:ext>
            </a:extLst>
          </p:cNvPr>
          <p:cNvSpPr/>
          <p:nvPr/>
        </p:nvSpPr>
        <p:spPr>
          <a:xfrm>
            <a:off x="188417" y="5416248"/>
            <a:ext cx="8145850" cy="1296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93F64B91-8242-45D9-BCB6-2ECF113F06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7" y="5370549"/>
            <a:ext cx="1715231" cy="127675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517570-77CA-4862-B604-F15FE7468F3F}"/>
              </a:ext>
            </a:extLst>
          </p:cNvPr>
          <p:cNvCxnSpPr>
            <a:cxnSpLocks/>
          </p:cNvCxnSpPr>
          <p:nvPr/>
        </p:nvCxnSpPr>
        <p:spPr>
          <a:xfrm>
            <a:off x="2248381" y="5500673"/>
            <a:ext cx="0" cy="11678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A5CC4291-02DF-41AF-9188-1E863E6023AB}"/>
              </a:ext>
            </a:extLst>
          </p:cNvPr>
          <p:cNvSpPr txBox="1">
            <a:spLocks/>
          </p:cNvSpPr>
          <p:nvPr/>
        </p:nvSpPr>
        <p:spPr>
          <a:xfrm>
            <a:off x="2761925" y="5350351"/>
            <a:ext cx="9047694" cy="1346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Civic</a:t>
            </a:r>
            <a:br>
              <a:rPr lang="en-US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</a:br>
            <a:r>
              <a:rPr lang="en-US" sz="4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experience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9E25BC-1C9B-4156-AFF0-9A06F41F8C2B}"/>
              </a:ext>
            </a:extLst>
          </p:cNvPr>
          <p:cNvCxnSpPr>
            <a:cxnSpLocks/>
          </p:cNvCxnSpPr>
          <p:nvPr/>
        </p:nvCxnSpPr>
        <p:spPr>
          <a:xfrm>
            <a:off x="2275070" y="5417545"/>
            <a:ext cx="0" cy="11499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90606E3-9A08-4D98-9416-4B1F573243E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903" y="5206850"/>
            <a:ext cx="1646716" cy="14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74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Los Angeles Emergency Operations Center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Los Angeles,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Fluor | HOK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picture containing sky, outdoor, building, city&#10;&#10;Description automatically generated">
            <a:extLst>
              <a:ext uri="{FF2B5EF4-FFF2-40B4-BE49-F238E27FC236}">
                <a16:creationId xmlns:a16="http://schemas.microsoft.com/office/drawing/2014/main" id="{B47ECCEB-DFDB-422D-AA2B-37C3508A50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4" b="12614"/>
          <a:stretch/>
        </p:blipFill>
        <p:spPr>
          <a:xfrm>
            <a:off x="0" y="0"/>
            <a:ext cx="12192000" cy="60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1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051544" y="6077460"/>
            <a:ext cx="887375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High Desert Multi-Service Ambulatory Care Center (MACC)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Lancaster,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LBL Architects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7" name="Picture 6" descr="A picture containing text, sky, outdoor, scene&#10;&#10;Description automatically generated">
            <a:extLst>
              <a:ext uri="{FF2B5EF4-FFF2-40B4-BE49-F238E27FC236}">
                <a16:creationId xmlns:a16="http://schemas.microsoft.com/office/drawing/2014/main" id="{CF48F95A-6456-4778-8272-C8A7AC1181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8" b="10036"/>
          <a:stretch/>
        </p:blipFill>
        <p:spPr>
          <a:xfrm>
            <a:off x="0" y="0"/>
            <a:ext cx="12192000" cy="6057900"/>
          </a:xfrm>
          <a:prstGeom prst="rect">
            <a:avLst/>
          </a:prstGeo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206F4779-D2B5-4009-A887-6BC09843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39" y="1132597"/>
            <a:ext cx="15317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LEED SILVER CERTIFIED</a:t>
            </a:r>
          </a:p>
        </p:txBody>
      </p:sp>
    </p:spTree>
    <p:extLst>
      <p:ext uri="{BB962C8B-B14F-4D97-AF65-F5344CB8AC3E}">
        <p14:creationId xmlns:p14="http://schemas.microsoft.com/office/powerpoint/2010/main" val="1058399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Los </a:t>
            </a:r>
            <a:r>
              <a:rPr lang="en-US" sz="2200" b="1" dirty="0" err="1">
                <a:solidFill>
                  <a:srgbClr val="FC211D"/>
                </a:solidFill>
                <a:latin typeface="Arial Nova Cond" panose="020B0506020202020204" pitchFamily="34" charset="0"/>
              </a:rPr>
              <a:t>Padrinos</a:t>
            </a:r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 Juvenile Detention Center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Los Angeles,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Design-Build: Turner Construction Company |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gkkworks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 Nova Cond" panose="020B0506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row of buildings at night&#10;&#10;Description automatically generated with low confidence">
            <a:extLst>
              <a:ext uri="{FF2B5EF4-FFF2-40B4-BE49-F238E27FC236}">
                <a16:creationId xmlns:a16="http://schemas.microsoft.com/office/drawing/2014/main" id="{E272BAB6-010F-449A-ADD3-B2D150531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t="-323" r="34523" b="323"/>
          <a:stretch/>
        </p:blipFill>
        <p:spPr>
          <a:xfrm>
            <a:off x="6244388" y="0"/>
            <a:ext cx="5947611" cy="6057900"/>
          </a:xfrm>
          <a:prstGeom prst="rect">
            <a:avLst/>
          </a:prstGeom>
        </p:spPr>
      </p:pic>
      <p:pic>
        <p:nvPicPr>
          <p:cNvPr id="7" name="Picture 6" descr="A picture containing sky, building, outdoor&#10;&#10;Description automatically generated">
            <a:extLst>
              <a:ext uri="{FF2B5EF4-FFF2-40B4-BE49-F238E27FC236}">
                <a16:creationId xmlns:a16="http://schemas.microsoft.com/office/drawing/2014/main" id="{3DFD4948-66AB-423C-A672-2BA8974E5B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-686" r="23227" b="686"/>
          <a:stretch/>
        </p:blipFill>
        <p:spPr>
          <a:xfrm>
            <a:off x="0" y="-84221"/>
            <a:ext cx="6096000" cy="61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23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Juvenile Justice Center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Oxnard,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KMD Architects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7" name="Picture 6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F8DBCBD4-C8B4-4998-917C-FCB4A23EA5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6"/>
          <a:stretch/>
        </p:blipFill>
        <p:spPr>
          <a:xfrm>
            <a:off x="0" y="1"/>
            <a:ext cx="12192000" cy="6057900"/>
          </a:xfrm>
          <a:prstGeom prst="rect">
            <a:avLst/>
          </a:prstGeo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AE5A9C48-9A71-42F6-AE24-99F8C118C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32" y="990600"/>
            <a:ext cx="15317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LEED SILVER CERTIFICATION</a:t>
            </a:r>
          </a:p>
        </p:txBody>
      </p:sp>
    </p:spTree>
    <p:extLst>
      <p:ext uri="{BB962C8B-B14F-4D97-AF65-F5344CB8AC3E}">
        <p14:creationId xmlns:p14="http://schemas.microsoft.com/office/powerpoint/2010/main" val="314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Countywide Data Center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Los Angeles,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Gensler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B0292C6E-8DDE-4383-8C38-F03C5B1CF8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r="1782"/>
          <a:stretch/>
        </p:blipFill>
        <p:spPr>
          <a:xfrm>
            <a:off x="0" y="0"/>
            <a:ext cx="12192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0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Glendale Police Station &amp; Jail Facility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Glendale,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Cannon Design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picture containing text, outdoor, road, sky&#10;&#10;Description automatically generated">
            <a:extLst>
              <a:ext uri="{FF2B5EF4-FFF2-40B4-BE49-F238E27FC236}">
                <a16:creationId xmlns:a16="http://schemas.microsoft.com/office/drawing/2014/main" id="{7790FA4A-ED2C-4543-8AB8-D0A68931C8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" b="23301"/>
          <a:stretch/>
        </p:blipFill>
        <p:spPr>
          <a:xfrm>
            <a:off x="0" y="0"/>
            <a:ext cx="12192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42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Southern California Edison Data Center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Alhambra,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Design-Build: Turner Construction |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Callison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 Nova Cond" panose="020B0506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C541D20E-CE07-451E-B8A8-7C2D0E4D89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 b="11945"/>
          <a:stretch/>
        </p:blipFill>
        <p:spPr>
          <a:xfrm>
            <a:off x="0" y="0"/>
            <a:ext cx="12192000" cy="60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63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59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Huntington Beach City Hall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Huntington Beach,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LHA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rial Nova Cond" panose="020B0506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picture containing text, sky, outdoor, building&#10;&#10;Description automatically generated">
            <a:extLst>
              <a:ext uri="{FF2B5EF4-FFF2-40B4-BE49-F238E27FC236}">
                <a16:creationId xmlns:a16="http://schemas.microsoft.com/office/drawing/2014/main" id="{0395F9C1-DB08-4EBC-94F5-AD8FB62B52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21250"/>
          <a:stretch/>
        </p:blipFill>
        <p:spPr>
          <a:xfrm>
            <a:off x="0" y="0"/>
            <a:ext cx="12192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7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Van Nuys City Hall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Van Nuys,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Tetra-IBI Group &amp; Kennard Design Group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9" name="Picture 8" descr="A picture containing sky, outdoor, building, government building&#10;&#10;Description automatically generated">
            <a:extLst>
              <a:ext uri="{FF2B5EF4-FFF2-40B4-BE49-F238E27FC236}">
                <a16:creationId xmlns:a16="http://schemas.microsoft.com/office/drawing/2014/main" id="{B82CE21C-319D-472F-A0E8-1159C45638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/>
          <a:stretch/>
        </p:blipFill>
        <p:spPr>
          <a:xfrm>
            <a:off x="7640053" y="-2"/>
            <a:ext cx="4551947" cy="6057901"/>
          </a:xfrm>
          <a:prstGeom prst="rect">
            <a:avLst/>
          </a:prstGeom>
        </p:spPr>
      </p:pic>
      <p:pic>
        <p:nvPicPr>
          <p:cNvPr id="11" name="Picture 10" descr="A white building with a dome and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242A3EE1-8BD7-426D-8425-F66661D721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r="3708"/>
          <a:stretch/>
        </p:blipFill>
        <p:spPr>
          <a:xfrm>
            <a:off x="0" y="9780"/>
            <a:ext cx="7478295" cy="6057900"/>
          </a:xfrm>
          <a:prstGeom prst="rect">
            <a:avLst/>
          </a:prstGeom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24602162-CFEE-4989-B0AA-B05710003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39" y="1132597"/>
            <a:ext cx="15317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LEED PLATINUM CERTIFIED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26E3F298-5E76-4E56-9A32-D1CBC4CDC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32" y="2335653"/>
            <a:ext cx="171181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 2006 LOS ANGELES CONSERVANCY PRESERVATION AWARD</a:t>
            </a:r>
          </a:p>
        </p:txBody>
      </p:sp>
    </p:spTree>
    <p:extLst>
      <p:ext uri="{BB962C8B-B14F-4D97-AF65-F5344CB8AC3E}">
        <p14:creationId xmlns:p14="http://schemas.microsoft.com/office/powerpoint/2010/main" val="810207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Topanga Library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Topanga, CA</a:t>
            </a:r>
          </a:p>
          <a:p>
            <a:pPr algn="r"/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gkkworks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 Nova Cond" panose="020B0506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picture containing building, outdoor, sky, ground&#10;&#10;Description automatically generated">
            <a:extLst>
              <a:ext uri="{FF2B5EF4-FFF2-40B4-BE49-F238E27FC236}">
                <a16:creationId xmlns:a16="http://schemas.microsoft.com/office/drawing/2014/main" id="{3BAE5AC0-15EF-43F9-B8CA-F19AB9970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r="4625"/>
          <a:stretch/>
        </p:blipFill>
        <p:spPr>
          <a:xfrm>
            <a:off x="0" y="0"/>
            <a:ext cx="12192000" cy="6057901"/>
          </a:xfrm>
          <a:prstGeom prst="rect">
            <a:avLst/>
          </a:prstGeo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B3D73219-E81E-474D-8CFC-32C28959E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39" y="1132597"/>
            <a:ext cx="15317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LEED GOLD CERTIFIED</a:t>
            </a:r>
          </a:p>
        </p:txBody>
      </p:sp>
    </p:spTree>
    <p:extLst>
      <p:ext uri="{BB962C8B-B14F-4D97-AF65-F5344CB8AC3E}">
        <p14:creationId xmlns:p14="http://schemas.microsoft.com/office/powerpoint/2010/main" val="276126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792F6E0-9B67-4278-B99F-E8FAF5875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23352" r="15305" b="36676"/>
          <a:stretch/>
        </p:blipFill>
        <p:spPr>
          <a:xfrm>
            <a:off x="1" y="-4"/>
            <a:ext cx="12192000" cy="685800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6C5AE1E-4148-4984-B854-46D63B793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7B63C6-090E-4251-81E3-ED0C743FD2F1}"/>
              </a:ext>
            </a:extLst>
          </p:cNvPr>
          <p:cNvSpPr/>
          <p:nvPr/>
        </p:nvSpPr>
        <p:spPr>
          <a:xfrm>
            <a:off x="4081535" y="-9408"/>
            <a:ext cx="4050529" cy="2294201"/>
          </a:xfrm>
          <a:prstGeom prst="rect">
            <a:avLst/>
          </a:prstGeom>
          <a:solidFill>
            <a:srgbClr val="FC464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646D21-B2A3-420E-B096-D04C89140EC7}"/>
              </a:ext>
            </a:extLst>
          </p:cNvPr>
          <p:cNvSpPr/>
          <p:nvPr/>
        </p:nvSpPr>
        <p:spPr>
          <a:xfrm>
            <a:off x="-1" y="2286002"/>
            <a:ext cx="4084317" cy="2286000"/>
          </a:xfrm>
          <a:prstGeom prst="rect">
            <a:avLst/>
          </a:prstGeom>
          <a:solidFill>
            <a:srgbClr val="FC4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0A199-A66A-4B22-A9D8-8DBA045E953D}"/>
              </a:ext>
            </a:extLst>
          </p:cNvPr>
          <p:cNvSpPr/>
          <p:nvPr/>
        </p:nvSpPr>
        <p:spPr>
          <a:xfrm>
            <a:off x="8132064" y="2286002"/>
            <a:ext cx="4059936" cy="2286000"/>
          </a:xfrm>
          <a:prstGeom prst="rect">
            <a:avLst/>
          </a:prstGeom>
          <a:solidFill>
            <a:srgbClr val="FC4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C1058B-F64A-49BC-8239-A04DE66EA245}"/>
              </a:ext>
            </a:extLst>
          </p:cNvPr>
          <p:cNvSpPr/>
          <p:nvPr/>
        </p:nvSpPr>
        <p:spPr>
          <a:xfrm>
            <a:off x="4085191" y="4572000"/>
            <a:ext cx="4059936" cy="2286000"/>
          </a:xfrm>
          <a:prstGeom prst="rect">
            <a:avLst/>
          </a:prstGeom>
          <a:solidFill>
            <a:srgbClr val="FC4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99694C-1E36-4EDB-8C9A-9B4C8279F6E0}"/>
              </a:ext>
            </a:extLst>
          </p:cNvPr>
          <p:cNvGrpSpPr/>
          <p:nvPr/>
        </p:nvGrpSpPr>
        <p:grpSpPr>
          <a:xfrm>
            <a:off x="79826" y="2689165"/>
            <a:ext cx="4175305" cy="1446550"/>
            <a:chOff x="-512374" y="2327785"/>
            <a:chExt cx="4175305" cy="144655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A0F93B-2A10-4DB2-A599-A3F4E940D028}"/>
                </a:ext>
              </a:extLst>
            </p:cNvPr>
            <p:cNvSpPr txBox="1"/>
            <p:nvPr/>
          </p:nvSpPr>
          <p:spPr>
            <a:xfrm>
              <a:off x="1137747" y="2327785"/>
              <a:ext cx="2525184" cy="144655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7200" b="1">
                  <a:solidFill>
                    <a:srgbClr val="FC211D"/>
                  </a:solidFill>
                  <a:latin typeface="Arial Nova Cond" panose="020B0506020202020204" pitchFamily="34" charset="0"/>
                </a:defRPr>
              </a:lvl1pPr>
            </a:lstStyle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Years of Experience</a:t>
              </a:r>
            </a:p>
            <a:p>
              <a:pPr algn="l"/>
              <a:r>
                <a:rPr lang="en-US" sz="2000" b="0" dirty="0">
                  <a:solidFill>
                    <a:schemeClr val="bg1"/>
                  </a:solidFill>
                </a:rPr>
                <a:t>(Founded in 1997 </a:t>
              </a:r>
            </a:p>
            <a:p>
              <a:pPr algn="l"/>
              <a:r>
                <a:rPr lang="en-US" sz="2000" b="0" dirty="0">
                  <a:solidFill>
                    <a:schemeClr val="bg1"/>
                  </a:solidFill>
                </a:rPr>
                <a:t>in Pasadena)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81F87BD-1A28-4AEC-B330-2081B552B90B}"/>
                </a:ext>
              </a:extLst>
            </p:cNvPr>
            <p:cNvSpPr txBox="1"/>
            <p:nvPr/>
          </p:nvSpPr>
          <p:spPr>
            <a:xfrm>
              <a:off x="-512374" y="2499996"/>
              <a:ext cx="1917286" cy="1107996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rial Nova Cond" panose="020B0506020202020204" pitchFamily="34" charset="0"/>
                </a:rPr>
                <a:t>24</a:t>
              </a:r>
              <a:r>
                <a:rPr lang="en-US" sz="4000" dirty="0">
                  <a:solidFill>
                    <a:schemeClr val="bg1"/>
                  </a:solidFill>
                  <a:latin typeface="Arial Nova Cond" panose="020B0506020202020204" pitchFamily="34" charset="0"/>
                </a:rPr>
                <a:t>+</a:t>
              </a:r>
              <a:endParaRPr lang="en-US" sz="4400" dirty="0">
                <a:solidFill>
                  <a:schemeClr val="bg1"/>
                </a:solidFill>
                <a:latin typeface="Arial Nova Cond" panose="020B0506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374DA36-6C5F-40A9-A8D5-5441F0EB49B3}"/>
              </a:ext>
            </a:extLst>
          </p:cNvPr>
          <p:cNvSpPr txBox="1"/>
          <p:nvPr/>
        </p:nvSpPr>
        <p:spPr>
          <a:xfrm>
            <a:off x="4759887" y="173503"/>
            <a:ext cx="27105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ct val="50000"/>
              </a:spcAft>
              <a:buClr>
                <a:srgbClr val="EF473E"/>
              </a:buClr>
              <a:buSzPct val="115000"/>
            </a:pP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</a:rPr>
              <a:t>One of the </a:t>
            </a:r>
            <a:b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</a:rPr>
              <a:t>Largest Structural Engineering Firms in Southern California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5903C8-9FC1-40F4-AEF1-B027411DB8C3}"/>
              </a:ext>
            </a:extLst>
          </p:cNvPr>
          <p:cNvGrpSpPr/>
          <p:nvPr/>
        </p:nvGrpSpPr>
        <p:grpSpPr>
          <a:xfrm>
            <a:off x="8202169" y="2790735"/>
            <a:ext cx="3919726" cy="1200329"/>
            <a:chOff x="-512374" y="2327785"/>
            <a:chExt cx="3919726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352BA3-0E96-4A1D-8E4F-56002553B0FC}"/>
                </a:ext>
              </a:extLst>
            </p:cNvPr>
            <p:cNvSpPr txBox="1"/>
            <p:nvPr/>
          </p:nvSpPr>
          <p:spPr>
            <a:xfrm>
              <a:off x="1121435" y="2327785"/>
              <a:ext cx="2285917" cy="120032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7200" b="1">
                  <a:solidFill>
                    <a:srgbClr val="FC211D"/>
                  </a:solidFill>
                  <a:latin typeface="Arial Nova Cond" panose="020B0506020202020204" pitchFamily="34" charset="0"/>
                </a:defRPr>
              </a:lvl1pPr>
            </a:lstStyle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Staff of Engineering Professionals</a:t>
              </a:r>
              <a:endParaRPr lang="en-US" sz="2000" b="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640343-088F-4F1A-9D37-32B4AF624105}"/>
                </a:ext>
              </a:extLst>
            </p:cNvPr>
            <p:cNvSpPr txBox="1"/>
            <p:nvPr/>
          </p:nvSpPr>
          <p:spPr>
            <a:xfrm>
              <a:off x="-512374" y="2395492"/>
              <a:ext cx="1917286" cy="1107996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rial Nova Cond" panose="020B0506020202020204" pitchFamily="34" charset="0"/>
                </a:rPr>
                <a:t>80</a:t>
              </a:r>
              <a:r>
                <a:rPr lang="en-US" sz="4000" dirty="0">
                  <a:solidFill>
                    <a:schemeClr val="bg1"/>
                  </a:solidFill>
                  <a:latin typeface="Arial Nova Cond" panose="020B0506020202020204" pitchFamily="34" charset="0"/>
                </a:rPr>
                <a:t>+</a:t>
              </a:r>
              <a:endParaRPr lang="en-US" sz="4400" dirty="0">
                <a:solidFill>
                  <a:schemeClr val="bg1"/>
                </a:solidFill>
                <a:latin typeface="Arial Nova Cond" panose="020B0506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213574-28FB-4A42-B2A5-D1797E6664BF}"/>
              </a:ext>
            </a:extLst>
          </p:cNvPr>
          <p:cNvGrpSpPr/>
          <p:nvPr/>
        </p:nvGrpSpPr>
        <p:grpSpPr>
          <a:xfrm>
            <a:off x="3910528" y="5114835"/>
            <a:ext cx="4218544" cy="1200329"/>
            <a:chOff x="-684045" y="2327785"/>
            <a:chExt cx="4218544" cy="12003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ED1057-535C-4C07-976B-B897C2D44893}"/>
                </a:ext>
              </a:extLst>
            </p:cNvPr>
            <p:cNvSpPr txBox="1"/>
            <p:nvPr/>
          </p:nvSpPr>
          <p:spPr>
            <a:xfrm>
              <a:off x="904184" y="2327785"/>
              <a:ext cx="2630315" cy="120032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7200" b="1">
                  <a:solidFill>
                    <a:srgbClr val="FC211D"/>
                  </a:solidFill>
                  <a:latin typeface="Arial Nova Cond" panose="020B0506020202020204" pitchFamily="34" charset="0"/>
                </a:defRPr>
              </a:lvl1pPr>
            </a:lstStyle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Design Excellence Awards in the Last 12 Years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FA87E4-3616-4C9C-8DBB-64D1513DA7E5}"/>
                </a:ext>
              </a:extLst>
            </p:cNvPr>
            <p:cNvSpPr txBox="1"/>
            <p:nvPr/>
          </p:nvSpPr>
          <p:spPr>
            <a:xfrm>
              <a:off x="-684045" y="2399892"/>
              <a:ext cx="1917286" cy="1107996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rial Nova Cond" panose="020B0506020202020204" pitchFamily="34" charset="0"/>
                </a:rPr>
                <a:t>26</a:t>
              </a:r>
              <a:r>
                <a:rPr lang="en-US" sz="4000" dirty="0">
                  <a:solidFill>
                    <a:schemeClr val="bg1"/>
                  </a:solidFill>
                  <a:latin typeface="Arial Nova Cond" panose="020B0506020202020204" pitchFamily="34" charset="0"/>
                </a:rPr>
                <a:t>+</a:t>
              </a:r>
              <a:endParaRPr lang="en-US" sz="4400" dirty="0">
                <a:solidFill>
                  <a:schemeClr val="bg1"/>
                </a:solidFill>
                <a:latin typeface="Arial Nova Cond" panose="020B0506020202020204" pitchFamily="34" charset="0"/>
              </a:endParaRPr>
            </a:p>
          </p:txBody>
        </p:sp>
      </p:grpSp>
      <p:pic>
        <p:nvPicPr>
          <p:cNvPr id="25" name="Picture 24" descr="A picture containing building, outdoor, city, tall&#10;&#10;Description automatically generated">
            <a:extLst>
              <a:ext uri="{FF2B5EF4-FFF2-40B4-BE49-F238E27FC236}">
                <a16:creationId xmlns:a16="http://schemas.microsoft.com/office/drawing/2014/main" id="{3458439C-580C-47C4-BB8C-3559FB86CE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t="8651" r="539" b="6273"/>
          <a:stretch/>
        </p:blipFill>
        <p:spPr>
          <a:xfrm>
            <a:off x="4059937" y="2274036"/>
            <a:ext cx="4085190" cy="2297962"/>
          </a:xfrm>
          <a:prstGeom prst="rect">
            <a:avLst/>
          </a:prstGeom>
        </p:spPr>
      </p:pic>
      <p:pic>
        <p:nvPicPr>
          <p:cNvPr id="26" name="Picture 25" descr="A picture containing road, outdoor&#10;&#10;Description automatically generated">
            <a:extLst>
              <a:ext uri="{FF2B5EF4-FFF2-40B4-BE49-F238E27FC236}">
                <a16:creationId xmlns:a16="http://schemas.microsoft.com/office/drawing/2014/main" id="{EA89FAD6-D18E-42F4-A43F-8EB5C0A9B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5933" b="5933"/>
          <a:stretch/>
        </p:blipFill>
        <p:spPr>
          <a:xfrm>
            <a:off x="8129072" y="4572000"/>
            <a:ext cx="4072127" cy="2285998"/>
          </a:xfrm>
          <a:prstGeom prst="rect">
            <a:avLst/>
          </a:prstGeom>
        </p:spPr>
      </p:pic>
      <p:pic>
        <p:nvPicPr>
          <p:cNvPr id="3" name="Picture 2" descr="A football field at night&#10;&#10;Description automatically generated with low confidence">
            <a:extLst>
              <a:ext uri="{FF2B5EF4-FFF2-40B4-BE49-F238E27FC236}">
                <a16:creationId xmlns:a16="http://schemas.microsoft.com/office/drawing/2014/main" id="{E7D654AD-896C-4B0D-A934-84B7378E0E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12168" b="38421"/>
          <a:stretch/>
        </p:blipFill>
        <p:spPr>
          <a:xfrm>
            <a:off x="-9200" y="-11965"/>
            <a:ext cx="4093515" cy="2297962"/>
          </a:xfrm>
          <a:prstGeom prst="rect">
            <a:avLst/>
          </a:prstGeom>
        </p:spPr>
      </p:pic>
      <p:pic>
        <p:nvPicPr>
          <p:cNvPr id="9" name="Picture 8" descr="A picture containing outdoor, building, sky, tree&#10;&#10;Description automatically generated">
            <a:extLst>
              <a:ext uri="{FF2B5EF4-FFF2-40B4-BE49-F238E27FC236}">
                <a16:creationId xmlns:a16="http://schemas.microsoft.com/office/drawing/2014/main" id="{FC1B7560-25FE-4477-81A3-85880901A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t="10299" r="2469" b="551"/>
          <a:stretch/>
        </p:blipFill>
        <p:spPr>
          <a:xfrm>
            <a:off x="-16055" y="4571998"/>
            <a:ext cx="4100370" cy="2285995"/>
          </a:xfrm>
          <a:prstGeom prst="rect">
            <a:avLst/>
          </a:prstGeom>
        </p:spPr>
      </p:pic>
      <p:pic>
        <p:nvPicPr>
          <p:cNvPr id="11" name="Picture 10" descr="A picture containing text, building, outdoor, city&#10;&#10;Description automatically generated">
            <a:extLst>
              <a:ext uri="{FF2B5EF4-FFF2-40B4-BE49-F238E27FC236}">
                <a16:creationId xmlns:a16="http://schemas.microsoft.com/office/drawing/2014/main" id="{3BB47C70-D878-4752-BA16-02725776E6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t="1699" r="1979"/>
          <a:stretch/>
        </p:blipFill>
        <p:spPr>
          <a:xfrm>
            <a:off x="8128438" y="0"/>
            <a:ext cx="4066554" cy="229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94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Enterprise Park Pool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Los Angeles,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Frank R. Webb Architects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74D43EA5-B731-462B-A2A5-A485AD00D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-323" r="36823" b="323"/>
          <a:stretch/>
        </p:blipFill>
        <p:spPr>
          <a:xfrm>
            <a:off x="0" y="1"/>
            <a:ext cx="6916244" cy="6057900"/>
          </a:xfrm>
          <a:prstGeom prst="rect">
            <a:avLst/>
          </a:prstGeom>
        </p:spPr>
      </p:pic>
      <p:pic>
        <p:nvPicPr>
          <p:cNvPr id="7" name="Picture 6" descr="A swimming pool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69B864F4-A2CD-4808-810C-F7A32CA2A2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8" r="21442"/>
          <a:stretch/>
        </p:blipFill>
        <p:spPr>
          <a:xfrm>
            <a:off x="7010400" y="0"/>
            <a:ext cx="5171440" cy="60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80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Echo Park Recreation Facility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Los Angeles,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Frank Webb Architects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picture containing water sport, swimming, ceiling, sport&#10;&#10;Description automatically generated">
            <a:extLst>
              <a:ext uri="{FF2B5EF4-FFF2-40B4-BE49-F238E27FC236}">
                <a16:creationId xmlns:a16="http://schemas.microsoft.com/office/drawing/2014/main" id="{5593DB07-7D08-4A49-B5D0-35AD3258FC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1" b="16771"/>
          <a:stretch/>
        </p:blipFill>
        <p:spPr>
          <a:xfrm>
            <a:off x="0" y="0"/>
            <a:ext cx="12192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86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Los Angeles County Fire Station No. 194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La Habra,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William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Loyd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 Jones Architect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picture containing text, outdoor, building, sky&#10;&#10;Description automatically generated">
            <a:extLst>
              <a:ext uri="{FF2B5EF4-FFF2-40B4-BE49-F238E27FC236}">
                <a16:creationId xmlns:a16="http://schemas.microsoft.com/office/drawing/2014/main" id="{4B25AA6C-8719-49E9-B373-C0C514072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6" r="13326"/>
          <a:stretch/>
        </p:blipFill>
        <p:spPr>
          <a:xfrm>
            <a:off x="0" y="0"/>
            <a:ext cx="6096000" cy="6077460"/>
          </a:xfrm>
          <a:prstGeom prst="rect">
            <a:avLst/>
          </a:prstGeom>
        </p:spPr>
      </p:pic>
      <p:pic>
        <p:nvPicPr>
          <p:cNvPr id="7" name="Picture 6" descr="A fire truck parked under a bridge&#10;&#10;Description automatically generated with low confidence">
            <a:extLst>
              <a:ext uri="{FF2B5EF4-FFF2-40B4-BE49-F238E27FC236}">
                <a16:creationId xmlns:a16="http://schemas.microsoft.com/office/drawing/2014/main" id="{0E425847-6115-4648-80D6-E3FBCBCEF7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9" r="1231"/>
          <a:stretch/>
        </p:blipFill>
        <p:spPr>
          <a:xfrm>
            <a:off x="6276512" y="0"/>
            <a:ext cx="5915487" cy="6077460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D02EFDA9-3561-46BD-B4F0-6074846C9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39" y="1132597"/>
            <a:ext cx="15317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LEED SILVER CERTIFIED</a:t>
            </a:r>
          </a:p>
        </p:txBody>
      </p:sp>
    </p:spTree>
    <p:extLst>
      <p:ext uri="{BB962C8B-B14F-4D97-AF65-F5344CB8AC3E}">
        <p14:creationId xmlns:p14="http://schemas.microsoft.com/office/powerpoint/2010/main" val="2607015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Los Angeles County Fire Station No. 93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Palmdale,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William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Loyd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 Jones Architect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B976DD2A-242E-4F9E-8E36-ABD6DBD3A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1450"/>
          <a:stretch/>
        </p:blipFill>
        <p:spPr>
          <a:xfrm>
            <a:off x="0" y="0"/>
            <a:ext cx="12192000" cy="6077460"/>
          </a:xfrm>
          <a:prstGeom prst="rect">
            <a:avLst/>
          </a:prstGeo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209628F5-7759-4F40-9296-6A44936AB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39" y="1132597"/>
            <a:ext cx="15317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LEED SILVER CERTIFIED</a:t>
            </a:r>
          </a:p>
        </p:txBody>
      </p:sp>
    </p:spTree>
    <p:extLst>
      <p:ext uri="{BB962C8B-B14F-4D97-AF65-F5344CB8AC3E}">
        <p14:creationId xmlns:p14="http://schemas.microsoft.com/office/powerpoint/2010/main" val="1279853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Los Angeles County Fire Station No. 128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Canyon Country,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William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Loyd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 Jones Architect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fire truck parked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38CC055A-127F-4052-8AB0-337780FB3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5" b="12605"/>
          <a:stretch/>
        </p:blipFill>
        <p:spPr>
          <a:xfrm>
            <a:off x="0" y="0"/>
            <a:ext cx="12191999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55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200570"/>
            <a:ext cx="8358316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Inglewood Main Library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Inglewood, CA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530B63C9-C8F0-4423-839F-BC7CA2DBC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1" b="11301"/>
          <a:stretch/>
        </p:blipFill>
        <p:spPr>
          <a:xfrm>
            <a:off x="0" y="0"/>
            <a:ext cx="12191999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96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East County Replacement Detention Center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Riverside,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HOK Architects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 descr="A picture containing sky, outdoor, building, house&#10;&#10;Description automatically generated">
            <a:extLst>
              <a:ext uri="{FF2B5EF4-FFF2-40B4-BE49-F238E27FC236}">
                <a16:creationId xmlns:a16="http://schemas.microsoft.com/office/drawing/2014/main" id="{84EAE16A-5A4B-455C-BECF-5B75362988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 r="1937"/>
          <a:stretch/>
        </p:blipFill>
        <p:spPr>
          <a:xfrm>
            <a:off x="0" y="0"/>
            <a:ext cx="12192000" cy="60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9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Sybil Brand Institute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Monterey Park,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DMJM H&amp;N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78DC9-C0DE-450D-8AD2-716E16A0D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36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Ted Watkins Enterprise Park Pool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Los Angeles,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Frank Wedd Architects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78DC9-C0DE-450D-8AD2-716E16A0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7" b="12617"/>
          <a:stretch/>
        </p:blipFill>
        <p:spPr>
          <a:xfrm>
            <a:off x="1" y="-19050"/>
            <a:ext cx="1219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64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Manhattan Beach Library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Los Angeles County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Design-Build: HED | C.W. Driver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10" name="Picture 9" descr="A picture containing outdoor object, farm machine&#10;&#10;Description automatically generated">
            <a:extLst>
              <a:ext uri="{FF2B5EF4-FFF2-40B4-BE49-F238E27FC236}">
                <a16:creationId xmlns:a16="http://schemas.microsoft.com/office/drawing/2014/main" id="{60A6416A-BD22-4A04-8FDF-F34DC580A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6668" r="-1933" b="12809"/>
          <a:stretch/>
        </p:blipFill>
        <p:spPr>
          <a:xfrm>
            <a:off x="266699" y="1665169"/>
            <a:ext cx="5449919" cy="2726722"/>
          </a:xfrm>
          <a:prstGeom prst="rect">
            <a:avLst/>
          </a:prstGeom>
        </p:spPr>
      </p:pic>
      <p:pic>
        <p:nvPicPr>
          <p:cNvPr id="14" name="Picture 13" descr="A picture containing sky, building, outdoor, house&#10;&#10;Description automatically generated">
            <a:extLst>
              <a:ext uri="{FF2B5EF4-FFF2-40B4-BE49-F238E27FC236}">
                <a16:creationId xmlns:a16="http://schemas.microsoft.com/office/drawing/2014/main" id="{8884EDCF-CAB4-432C-A502-71AF3655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/>
          <a:stretch/>
        </p:blipFill>
        <p:spPr>
          <a:xfrm>
            <a:off x="7240385" y="0"/>
            <a:ext cx="4951615" cy="6057900"/>
          </a:xfrm>
          <a:prstGeom prst="rect">
            <a:avLst/>
          </a:prstGeom>
        </p:spPr>
      </p:pic>
      <p:pic>
        <p:nvPicPr>
          <p:cNvPr id="18" name="Picture 17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AD9216F4-BB36-411E-A103-50C3B40A30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3" r="6292"/>
          <a:stretch/>
        </p:blipFill>
        <p:spPr>
          <a:xfrm>
            <a:off x="0" y="-19050"/>
            <a:ext cx="7134400" cy="6076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D23F4A-1755-43B4-9D80-A72A99B61F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7" b="3209"/>
          <a:stretch/>
        </p:blipFill>
        <p:spPr>
          <a:xfrm>
            <a:off x="0" y="-38610"/>
            <a:ext cx="12192000" cy="6096510"/>
          </a:xfrm>
          <a:prstGeom prst="rect">
            <a:avLst/>
          </a:prstGeom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209683E6-79E0-4DE1-B7DA-273B37BBB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39" y="1132597"/>
            <a:ext cx="153179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2015  ENR Best Project Award Category: Cultural/Worship California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DA29E2F3-B5DE-4D4F-9ECE-898382E06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32" y="3028530"/>
            <a:ext cx="153179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2019 Gale Library Journal Library of the Year</a:t>
            </a:r>
          </a:p>
        </p:txBody>
      </p:sp>
    </p:spTree>
    <p:extLst>
      <p:ext uri="{BB962C8B-B14F-4D97-AF65-F5344CB8AC3E}">
        <p14:creationId xmlns:p14="http://schemas.microsoft.com/office/powerpoint/2010/main" val="44460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7608BC-9B0D-492D-A217-463EB78C4CEF}"/>
              </a:ext>
            </a:extLst>
          </p:cNvPr>
          <p:cNvSpPr txBox="1"/>
          <p:nvPr/>
        </p:nvSpPr>
        <p:spPr>
          <a:xfrm>
            <a:off x="266700" y="138441"/>
            <a:ext cx="835831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latin typeface="Arial Nova Cond" panose="020B0506020202020204" pitchFamily="34" charset="0"/>
              </a:rPr>
              <a:t>Saiful Bouquet </a:t>
            </a:r>
            <a:r>
              <a:rPr lang="en-US" sz="2800">
                <a:latin typeface="Arial Nova Cond" panose="020B0506020202020204" pitchFamily="34" charset="0"/>
              </a:rPr>
              <a:t>| Diversified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BDE2B-2BCB-49B1-AC4C-228AD01EE71E}"/>
              </a:ext>
            </a:extLst>
          </p:cNvPr>
          <p:cNvSpPr txBox="1"/>
          <p:nvPr/>
        </p:nvSpPr>
        <p:spPr>
          <a:xfrm>
            <a:off x="479922" y="1110640"/>
            <a:ext cx="3934461" cy="49013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39725" indent="-339725">
              <a:spcAft>
                <a:spcPct val="50000"/>
              </a:spcAft>
              <a:buClr>
                <a:srgbClr val="EF473E"/>
              </a:buClr>
              <a:buSzPct val="115000"/>
              <a:buFont typeface="Wingdings" pitchFamily="2" charset="2"/>
              <a:buChar char="§"/>
              <a:defRPr sz="2000">
                <a:latin typeface="Arial Nova" panose="020B0504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US"/>
              <a:t>High-Rise</a:t>
            </a:r>
          </a:p>
          <a:p>
            <a:pPr>
              <a:spcAft>
                <a:spcPts val="300"/>
              </a:spcAft>
            </a:pPr>
            <a:r>
              <a:rPr lang="en-US"/>
              <a:t>Hospitality / Mixed-Use</a:t>
            </a:r>
          </a:p>
          <a:p>
            <a:pPr>
              <a:spcAft>
                <a:spcPts val="300"/>
              </a:spcAft>
            </a:pPr>
            <a:r>
              <a:rPr lang="en-US"/>
              <a:t>Residential</a:t>
            </a:r>
          </a:p>
          <a:p>
            <a:pPr>
              <a:spcAft>
                <a:spcPts val="300"/>
              </a:spcAft>
            </a:pPr>
            <a:r>
              <a:rPr lang="en-US"/>
              <a:t>Higher Education</a:t>
            </a:r>
          </a:p>
          <a:p>
            <a:pPr>
              <a:spcAft>
                <a:spcPts val="300"/>
              </a:spcAft>
            </a:pPr>
            <a:r>
              <a:rPr lang="en-US"/>
              <a:t>Community College / K-12</a:t>
            </a:r>
          </a:p>
          <a:p>
            <a:pPr>
              <a:spcAft>
                <a:spcPts val="300"/>
              </a:spcAft>
            </a:pPr>
            <a:r>
              <a:rPr lang="en-US"/>
              <a:t>Healthcare</a:t>
            </a:r>
          </a:p>
          <a:p>
            <a:pPr>
              <a:spcAft>
                <a:spcPts val="300"/>
              </a:spcAft>
            </a:pPr>
            <a:r>
              <a:rPr lang="en-US"/>
              <a:t>Life Science / Lab (S&amp;T)</a:t>
            </a:r>
          </a:p>
          <a:p>
            <a:pPr>
              <a:spcAft>
                <a:spcPts val="300"/>
              </a:spcAft>
            </a:pPr>
            <a:r>
              <a:rPr lang="en-US"/>
              <a:t>Retail / Entertainment</a:t>
            </a:r>
          </a:p>
          <a:p>
            <a:pPr>
              <a:spcAft>
                <a:spcPts val="300"/>
              </a:spcAft>
            </a:pPr>
            <a:r>
              <a:rPr lang="en-US"/>
              <a:t>Aviation</a:t>
            </a:r>
          </a:p>
          <a:p>
            <a:pPr>
              <a:spcAft>
                <a:spcPts val="300"/>
              </a:spcAft>
            </a:pPr>
            <a:r>
              <a:rPr lang="en-US"/>
              <a:t>International</a:t>
            </a:r>
          </a:p>
          <a:p>
            <a:pPr>
              <a:spcAft>
                <a:spcPts val="300"/>
              </a:spcAft>
            </a:pPr>
            <a:r>
              <a:rPr lang="en-US"/>
              <a:t>Commercial Office</a:t>
            </a:r>
          </a:p>
          <a:p>
            <a:pPr>
              <a:spcAft>
                <a:spcPts val="300"/>
              </a:spcAft>
            </a:pPr>
            <a:r>
              <a:rPr lang="en-US"/>
              <a:t>Design-Build / IPD </a:t>
            </a:r>
          </a:p>
          <a:p>
            <a:pPr>
              <a:spcAft>
                <a:spcPts val="300"/>
              </a:spcAft>
            </a:pPr>
            <a:r>
              <a:rPr lang="en-US"/>
              <a:t>Civic / Justice</a:t>
            </a:r>
          </a:p>
          <a:p>
            <a:pPr>
              <a:spcAft>
                <a:spcPts val="300"/>
              </a:spcAft>
            </a:pP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47C7E1-B715-40D3-8832-02CA5A8FD7CB}"/>
              </a:ext>
            </a:extLst>
          </p:cNvPr>
          <p:cNvGrpSpPr/>
          <p:nvPr/>
        </p:nvGrpSpPr>
        <p:grpSpPr>
          <a:xfrm>
            <a:off x="0" y="6172200"/>
            <a:ext cx="12192000" cy="697941"/>
            <a:chOff x="0" y="6172200"/>
            <a:chExt cx="12192000" cy="6979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38E523-8ED5-4292-99AF-2174153595AB}"/>
                </a:ext>
              </a:extLst>
            </p:cNvPr>
            <p:cNvSpPr/>
            <p:nvPr/>
          </p:nvSpPr>
          <p:spPr>
            <a:xfrm>
              <a:off x="0" y="6578566"/>
              <a:ext cx="12192000" cy="29157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F0AEC937-EEB7-4CF6-86F5-C1501956B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6172200"/>
              <a:ext cx="953529" cy="48762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3249CD-045F-48A4-B676-1D8F4769D236}"/>
              </a:ext>
            </a:extLst>
          </p:cNvPr>
          <p:cNvGrpSpPr/>
          <p:nvPr/>
        </p:nvGrpSpPr>
        <p:grpSpPr>
          <a:xfrm>
            <a:off x="4833694" y="1066732"/>
            <a:ext cx="7091606" cy="5106762"/>
            <a:chOff x="1753625" y="196683"/>
            <a:chExt cx="8882293" cy="629348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2D0D7A-DD03-4A12-AAC3-BD00B322D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44" b="18675"/>
            <a:stretch/>
          </p:blipFill>
          <p:spPr>
            <a:xfrm>
              <a:off x="1753625" y="1964793"/>
              <a:ext cx="2933385" cy="1422347"/>
            </a:xfrm>
            <a:prstGeom prst="rect">
              <a:avLst/>
            </a:prstGeom>
          </p:spPr>
        </p:pic>
        <p:pic>
          <p:nvPicPr>
            <p:cNvPr id="26" name="Picture 2" descr="M:\Image Library - Projects\_MASTER\CSU Northridge Science Building\Complete\From Cannon for Internal Use (1-25-12)\Cannon Design_Tim Hursley_CSUN98061c1\Cannon Design_Tim Hursley_CSUN98061c1-1.jpg">
              <a:extLst>
                <a:ext uri="{FF2B5EF4-FFF2-40B4-BE49-F238E27FC236}">
                  <a16:creationId xmlns:a16="http://schemas.microsoft.com/office/drawing/2014/main" id="{994F0281-C329-4A6D-8052-8EC797CD9B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81"/>
            <a:stretch/>
          </p:blipFill>
          <p:spPr bwMode="auto">
            <a:xfrm>
              <a:off x="4761552" y="208714"/>
              <a:ext cx="2970856" cy="2010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F51AA85A-3544-4FC8-9DC9-9A15D6FB19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0"/>
            <a:stretch/>
          </p:blipFill>
          <p:spPr bwMode="auto">
            <a:xfrm>
              <a:off x="1753626" y="196683"/>
              <a:ext cx="2939307" cy="1691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9EE1E60A-7E43-423A-9BDE-98649CFB9B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600"/>
            <a:stretch/>
          </p:blipFill>
          <p:spPr bwMode="auto">
            <a:xfrm>
              <a:off x="4761524" y="2292065"/>
              <a:ext cx="2160562" cy="109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278A1689-98A8-4929-B9F0-DA62132548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9"/>
            <a:stretch/>
          </p:blipFill>
          <p:spPr bwMode="auto">
            <a:xfrm>
              <a:off x="6996600" y="2300622"/>
              <a:ext cx="2346216" cy="177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M:\Image Library - Projects\_MASTER\Metropolis\Complete\Received from Greenland\180323_METROPOLIS_R2_V14_HERO 6-1 - Copy.jpg">
              <a:extLst>
                <a:ext uri="{FF2B5EF4-FFF2-40B4-BE49-F238E27FC236}">
                  <a16:creationId xmlns:a16="http://schemas.microsoft.com/office/drawing/2014/main" id="{3550E2B3-9467-476D-9E02-EA5C1791CF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02" b="7472"/>
            <a:stretch/>
          </p:blipFill>
          <p:spPr bwMode="auto">
            <a:xfrm>
              <a:off x="7806923" y="208714"/>
              <a:ext cx="2828994" cy="2009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M:\Image Library - Projects\_MASTER\Landmark Residential Tower II\Renderings\GENSLER_LANDMARK_2_CAM_1_FINAL.jpg">
              <a:extLst>
                <a:ext uri="{FF2B5EF4-FFF2-40B4-BE49-F238E27FC236}">
                  <a16:creationId xmlns:a16="http://schemas.microsoft.com/office/drawing/2014/main" id="{28FC8EB3-618A-4985-B0D1-7296A006BB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0" t="4889" r="10933" b="11732"/>
            <a:stretch/>
          </p:blipFill>
          <p:spPr bwMode="auto">
            <a:xfrm>
              <a:off x="1755629" y="3464057"/>
              <a:ext cx="2114432" cy="3026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410811FD-C4D7-4A3C-B404-94F8627B04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" t="5882" r="-460" b="17185"/>
            <a:stretch/>
          </p:blipFill>
          <p:spPr bwMode="auto">
            <a:xfrm>
              <a:off x="3958059" y="3470860"/>
              <a:ext cx="2970856" cy="1109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1A7FF0B-82F0-44AA-A124-68C5CC179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55" r="1555"/>
            <a:stretch/>
          </p:blipFill>
          <p:spPr>
            <a:xfrm>
              <a:off x="6996600" y="4162764"/>
              <a:ext cx="3639317" cy="2322588"/>
            </a:xfrm>
            <a:prstGeom prst="rect">
              <a:avLst/>
            </a:prstGeom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1ADF7DB5-F954-4D72-8FBA-9C31D3803D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34" t="3519" r="934" b="3121"/>
            <a:stretch/>
          </p:blipFill>
          <p:spPr bwMode="auto">
            <a:xfrm>
              <a:off x="3958059" y="4649125"/>
              <a:ext cx="2964027" cy="183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069FC5D-66FC-4508-885F-4F686C299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387" t="859" r="24119" b="1410"/>
            <a:stretch/>
          </p:blipFill>
          <p:spPr>
            <a:xfrm>
              <a:off x="9417330" y="2292015"/>
              <a:ext cx="1218588" cy="1786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708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Crowell Public Library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San Marino,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HED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10" name="Picture 9" descr="A picture containing outdoor object, farm machine&#10;&#10;Description automatically generated">
            <a:extLst>
              <a:ext uri="{FF2B5EF4-FFF2-40B4-BE49-F238E27FC236}">
                <a16:creationId xmlns:a16="http://schemas.microsoft.com/office/drawing/2014/main" id="{60A6416A-BD22-4A04-8FDF-F34DC580A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6668" r="-1933" b="12809"/>
          <a:stretch/>
        </p:blipFill>
        <p:spPr>
          <a:xfrm>
            <a:off x="266699" y="1665169"/>
            <a:ext cx="5449919" cy="2726722"/>
          </a:xfrm>
          <a:prstGeom prst="rect">
            <a:avLst/>
          </a:prstGeom>
        </p:spPr>
      </p:pic>
      <p:pic>
        <p:nvPicPr>
          <p:cNvPr id="14" name="Picture 13" descr="A picture containing sky, building, outdoor, house&#10;&#10;Description automatically generated">
            <a:extLst>
              <a:ext uri="{FF2B5EF4-FFF2-40B4-BE49-F238E27FC236}">
                <a16:creationId xmlns:a16="http://schemas.microsoft.com/office/drawing/2014/main" id="{8884EDCF-CAB4-432C-A502-71AF3655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/>
          <a:stretch/>
        </p:blipFill>
        <p:spPr>
          <a:xfrm>
            <a:off x="7240385" y="0"/>
            <a:ext cx="4951615" cy="6057900"/>
          </a:xfrm>
          <a:prstGeom prst="rect">
            <a:avLst/>
          </a:prstGeom>
        </p:spPr>
      </p:pic>
      <p:pic>
        <p:nvPicPr>
          <p:cNvPr id="18" name="Picture 17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AD9216F4-BB36-411E-A103-50C3B40A30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3" r="6292"/>
          <a:stretch/>
        </p:blipFill>
        <p:spPr>
          <a:xfrm>
            <a:off x="0" y="-19050"/>
            <a:ext cx="7134400" cy="6076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D23F4A-1755-43B4-9D80-A72A99B61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r="2087"/>
          <a:stretch/>
        </p:blipFill>
        <p:spPr>
          <a:xfrm>
            <a:off x="0" y="-38610"/>
            <a:ext cx="12192000" cy="609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0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1393795" y="6077460"/>
            <a:ext cx="1053150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Martin Luther King Hospital Expansion Inpatient Tower Expansion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Los Angeles County,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Design-Build: McCarthy &amp; Hensel Phelps, Architect: HMC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10" name="Picture 9" descr="A picture containing outdoor object, farm machine&#10;&#10;Description automatically generated">
            <a:extLst>
              <a:ext uri="{FF2B5EF4-FFF2-40B4-BE49-F238E27FC236}">
                <a16:creationId xmlns:a16="http://schemas.microsoft.com/office/drawing/2014/main" id="{60A6416A-BD22-4A04-8FDF-F34DC580A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6668" r="-1933" b="12809"/>
          <a:stretch/>
        </p:blipFill>
        <p:spPr>
          <a:xfrm>
            <a:off x="266699" y="1665169"/>
            <a:ext cx="5449919" cy="2726722"/>
          </a:xfrm>
          <a:prstGeom prst="rect">
            <a:avLst/>
          </a:prstGeom>
        </p:spPr>
      </p:pic>
      <p:pic>
        <p:nvPicPr>
          <p:cNvPr id="14" name="Picture 13" descr="A picture containing sky, building, outdoor, house&#10;&#10;Description automatically generated">
            <a:extLst>
              <a:ext uri="{FF2B5EF4-FFF2-40B4-BE49-F238E27FC236}">
                <a16:creationId xmlns:a16="http://schemas.microsoft.com/office/drawing/2014/main" id="{8884EDCF-CAB4-432C-A502-71AF3655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/>
          <a:stretch/>
        </p:blipFill>
        <p:spPr>
          <a:xfrm>
            <a:off x="7240385" y="0"/>
            <a:ext cx="4951615" cy="6057900"/>
          </a:xfrm>
          <a:prstGeom prst="rect">
            <a:avLst/>
          </a:prstGeom>
        </p:spPr>
      </p:pic>
      <p:pic>
        <p:nvPicPr>
          <p:cNvPr id="18" name="Picture 17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AD9216F4-BB36-411E-A103-50C3B40A30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3" r="6292"/>
          <a:stretch/>
        </p:blipFill>
        <p:spPr>
          <a:xfrm>
            <a:off x="0" y="-19050"/>
            <a:ext cx="7134400" cy="6076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D23F4A-1755-43B4-9D80-A72A99B61F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21372"/>
          <a:stretch/>
        </p:blipFill>
        <p:spPr>
          <a:xfrm>
            <a:off x="0" y="-38610"/>
            <a:ext cx="12192000" cy="609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07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ed&#10;&#10;Description automatically generated">
            <a:extLst>
              <a:ext uri="{FF2B5EF4-FFF2-40B4-BE49-F238E27FC236}">
                <a16:creationId xmlns:a16="http://schemas.microsoft.com/office/drawing/2014/main" id="{A77BDDCB-6697-4580-B1FD-41D84F452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" t="10760" r="22226" b="11110"/>
          <a:stretch/>
        </p:blipFill>
        <p:spPr>
          <a:xfrm>
            <a:off x="1678668" y="1"/>
            <a:ext cx="10513332" cy="685800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65CCD807-8C5F-48AD-A5A1-20A1A99F4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5" y="5381531"/>
            <a:ext cx="1809237" cy="1346725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1EFAE84-FE3D-4855-9EAF-D0CA24EA4629}"/>
              </a:ext>
            </a:extLst>
          </p:cNvPr>
          <p:cNvSpPr txBox="1">
            <a:spLocks/>
          </p:cNvSpPr>
          <p:nvPr/>
        </p:nvSpPr>
        <p:spPr>
          <a:xfrm>
            <a:off x="204915" y="2173485"/>
            <a:ext cx="4439412" cy="353943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>
            <a:defPPr>
              <a:defRPr lang="en-US"/>
            </a:defPPr>
            <a:lvl1pPr marL="339725" indent="-339725">
              <a:spcAft>
                <a:spcPts val="1800"/>
              </a:spcAft>
              <a:buClr>
                <a:srgbClr val="EF473E"/>
              </a:buClr>
              <a:buSzPct val="135000"/>
              <a:buFont typeface="Wingdings" pitchFamily="2" charset="2"/>
              <a:buChar char="§"/>
              <a:defRPr sz="2000">
                <a:latin typeface="Arial Nova" panose="020B0504020202020204" pitchFamily="34" charset="0"/>
                <a:ea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600" b="1" dirty="0"/>
              <a:t>Saiful Islam, Ph.D., S.E.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/>
              <a:t>Chairman / CEO</a:t>
            </a:r>
          </a:p>
          <a:p>
            <a:pPr marL="0" indent="0">
              <a:spcAft>
                <a:spcPts val="0"/>
              </a:spcAft>
              <a:buNone/>
            </a:pPr>
            <a:endParaRPr lang="en-US" sz="1600" b="1" dirty="0"/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/>
              <a:t>Ron Lee, S.E.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/>
              <a:t>Principal</a:t>
            </a:r>
          </a:p>
          <a:p>
            <a:pPr marL="0" indent="0">
              <a:spcAft>
                <a:spcPts val="0"/>
              </a:spcAft>
              <a:buNone/>
            </a:pPr>
            <a:endParaRPr lang="en-US" sz="1600" dirty="0"/>
          </a:p>
          <a:p>
            <a:pPr marL="0" indent="0">
              <a:spcAft>
                <a:spcPts val="0"/>
              </a:spcAft>
              <a:buNone/>
            </a:pPr>
            <a:endParaRPr lang="en-US" sz="1600" dirty="0"/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/>
              <a:t>Saiful Bouquet Structural Engineers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/>
              <a:t>155 N. Lake Avenue, 6</a:t>
            </a:r>
            <a:r>
              <a:rPr lang="en-US" sz="1600" baseline="30000" dirty="0"/>
              <a:t>th</a:t>
            </a:r>
            <a:r>
              <a:rPr lang="en-US" sz="1600" dirty="0"/>
              <a:t> Floor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/>
              <a:t>Los Angeles, CA 91101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/>
              <a:t>T: (626) 304-2616</a:t>
            </a:r>
          </a:p>
          <a:p>
            <a:pPr marL="0" indent="0">
              <a:spcAft>
                <a:spcPts val="0"/>
              </a:spcAft>
              <a:buNone/>
            </a:pPr>
            <a:endParaRPr lang="en-US" sz="1600" dirty="0"/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/>
              <a:t>www.SaifulBouquet.com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4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DC30DB9F-7E96-4072-A762-95048D671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2" b="3776"/>
          <a:stretch/>
        </p:blipFill>
        <p:spPr bwMode="auto">
          <a:xfrm>
            <a:off x="6095999" y="-1"/>
            <a:ext cx="6096001" cy="661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608BC-9B0D-492D-A217-463EB78C4CEF}"/>
              </a:ext>
            </a:extLst>
          </p:cNvPr>
          <p:cNvSpPr txBox="1"/>
          <p:nvPr/>
        </p:nvSpPr>
        <p:spPr>
          <a:xfrm>
            <a:off x="266700" y="138441"/>
            <a:ext cx="835831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latin typeface="Arial Nova Cond" panose="020B0506020202020204" pitchFamily="34" charset="0"/>
              </a:rPr>
              <a:t>Saiful Bouquet </a:t>
            </a:r>
            <a:r>
              <a:rPr lang="en-US" sz="2800" dirty="0">
                <a:latin typeface="Arial Nova Cond" panose="020B0506020202020204" pitchFamily="34" charset="0"/>
              </a:rPr>
              <a:t>| Our Approach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47C7E1-B715-40D3-8832-02CA5A8FD7CB}"/>
              </a:ext>
            </a:extLst>
          </p:cNvPr>
          <p:cNvGrpSpPr/>
          <p:nvPr/>
        </p:nvGrpSpPr>
        <p:grpSpPr>
          <a:xfrm>
            <a:off x="0" y="6172200"/>
            <a:ext cx="12192000" cy="697941"/>
            <a:chOff x="0" y="6172200"/>
            <a:chExt cx="12192000" cy="6979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38E523-8ED5-4292-99AF-2174153595AB}"/>
                </a:ext>
              </a:extLst>
            </p:cNvPr>
            <p:cNvSpPr/>
            <p:nvPr/>
          </p:nvSpPr>
          <p:spPr>
            <a:xfrm>
              <a:off x="0" y="6578566"/>
              <a:ext cx="12192000" cy="29157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F0AEC937-EEB7-4CF6-86F5-C1501956B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6172200"/>
              <a:ext cx="953529" cy="48762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7504B83-81B1-4D28-B815-A0E42A46F6B3}"/>
              </a:ext>
            </a:extLst>
          </p:cNvPr>
          <p:cNvSpPr txBox="1"/>
          <p:nvPr/>
        </p:nvSpPr>
        <p:spPr>
          <a:xfrm>
            <a:off x="266700" y="1173842"/>
            <a:ext cx="5617228" cy="42667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39725" indent="-339725">
              <a:spcAft>
                <a:spcPct val="50000"/>
              </a:spcAft>
              <a:buClr>
                <a:srgbClr val="EF473E"/>
              </a:buClr>
              <a:buSzPct val="115000"/>
              <a:buFont typeface="Wingdings" pitchFamily="2" charset="2"/>
              <a:buChar char="§"/>
              <a:defRPr sz="2000">
                <a:latin typeface="Arial Nova" panose="020B0504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Set the Project Right Early!</a:t>
            </a:r>
          </a:p>
          <a:p>
            <a:pPr>
              <a:lnSpc>
                <a:spcPct val="150000"/>
              </a:lnSpc>
            </a:pPr>
            <a:r>
              <a:rPr lang="en-US" dirty="0"/>
              <a:t>Expeditor &amp; Advocate of the Project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dirty="0"/>
              <a:t>Holistic Approach to the Project</a:t>
            </a:r>
          </a:p>
          <a:p>
            <a:pPr>
              <a:lnSpc>
                <a:spcPct val="150000"/>
              </a:lnSpc>
            </a:pPr>
            <a:r>
              <a:rPr lang="en-US" dirty="0"/>
              <a:t>Pro-Active not Reactive</a:t>
            </a:r>
          </a:p>
          <a:p>
            <a:pPr>
              <a:lnSpc>
                <a:spcPct val="150000"/>
              </a:lnSpc>
            </a:pPr>
            <a:r>
              <a:rPr lang="en-US" dirty="0"/>
              <a:t>Collaborative/Team Approach to the Project</a:t>
            </a:r>
          </a:p>
          <a:p>
            <a:pPr>
              <a:lnSpc>
                <a:spcPct val="150000"/>
              </a:lnSpc>
            </a:pPr>
            <a:r>
              <a:rPr lang="en-US" dirty="0"/>
              <a:t>Creative but Practical</a:t>
            </a:r>
          </a:p>
          <a:p>
            <a:pPr>
              <a:lnSpc>
                <a:spcPct val="150000"/>
              </a:lnSpc>
            </a:pPr>
            <a:r>
              <a:rPr lang="en-US" dirty="0"/>
              <a:t>Cost-Effective Design!</a:t>
            </a:r>
          </a:p>
        </p:txBody>
      </p:sp>
    </p:spTree>
    <p:extLst>
      <p:ext uri="{BB962C8B-B14F-4D97-AF65-F5344CB8AC3E}">
        <p14:creationId xmlns:p14="http://schemas.microsoft.com/office/powerpoint/2010/main" val="234611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0AEC937-EEB7-4CF6-86F5-C1501956B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EA6C34-57F8-408D-9932-F91CD4617E52}"/>
              </a:ext>
            </a:extLst>
          </p:cNvPr>
          <p:cNvGrpSpPr/>
          <p:nvPr/>
        </p:nvGrpSpPr>
        <p:grpSpPr>
          <a:xfrm>
            <a:off x="435148" y="1835540"/>
            <a:ext cx="4004505" cy="2536179"/>
            <a:chOff x="466998" y="971269"/>
            <a:chExt cx="4186869" cy="25361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F4BB8A-8C3A-4E6B-9D6A-C8F9090A834D}"/>
                </a:ext>
              </a:extLst>
            </p:cNvPr>
            <p:cNvSpPr txBox="1"/>
            <p:nvPr/>
          </p:nvSpPr>
          <p:spPr>
            <a:xfrm>
              <a:off x="880831" y="1283762"/>
              <a:ext cx="3773036" cy="2223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0"/>
                </a:spcAft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  <a:t>Your firm is always an asset to us on any project you do!”</a:t>
              </a:r>
            </a:p>
            <a:p>
              <a:pPr marL="285750" indent="-285750">
                <a:buFontTx/>
                <a:buChar char="-"/>
              </a:pP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  <a:t>David Howard, Assistant Deputy Director</a:t>
              </a:r>
              <a:b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</a:b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  <a:t>LA County Dept. of Public Works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5D7BD4-98F5-4195-9B78-6A2C8F910C0C}"/>
                </a:ext>
              </a:extLst>
            </p:cNvPr>
            <p:cNvSpPr txBox="1"/>
            <p:nvPr/>
          </p:nvSpPr>
          <p:spPr>
            <a:xfrm>
              <a:off x="466998" y="971269"/>
              <a:ext cx="41383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0">
                  <a:solidFill>
                    <a:srgbClr val="FC211D"/>
                  </a:solidFill>
                  <a:latin typeface="Arial Nova Cond" panose="020B0506020202020204" pitchFamily="34" charset="0"/>
                </a:rPr>
                <a:t>“</a:t>
              </a:r>
              <a:endParaRPr lang="en-US" sz="8000">
                <a:solidFill>
                  <a:srgbClr val="FC211D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5A10088-2E5B-41A0-A8B2-9ACA0C89885C}"/>
              </a:ext>
            </a:extLst>
          </p:cNvPr>
          <p:cNvSpPr txBox="1"/>
          <p:nvPr/>
        </p:nvSpPr>
        <p:spPr>
          <a:xfrm>
            <a:off x="266700" y="342550"/>
            <a:ext cx="8358316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latin typeface="Arial Nova Cond" panose="020B0506020202020204" pitchFamily="34" charset="0"/>
              </a:rPr>
              <a:t>Testimonial </a:t>
            </a:r>
          </a:p>
          <a:p>
            <a:r>
              <a:rPr lang="en-US" sz="2800" dirty="0">
                <a:latin typeface="Arial Nova Cond" panose="020B0506020202020204" pitchFamily="34" charset="0"/>
              </a:rPr>
              <a:t>Topanga Public Library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 Nova Cond" panose="020B0506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24B9A7E-549A-4132-BA3E-AFEB4327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r="13811"/>
          <a:stretch/>
        </p:blipFill>
        <p:spPr bwMode="auto">
          <a:xfrm>
            <a:off x="4728411" y="0"/>
            <a:ext cx="7463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10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BD5E77D-D936-41C9-A667-85A02D6B5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6" r="15466"/>
          <a:stretch/>
        </p:blipFill>
        <p:spPr bwMode="auto">
          <a:xfrm>
            <a:off x="0" y="0"/>
            <a:ext cx="67015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0AEC937-EEB7-4CF6-86F5-C1501956B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EA6C34-57F8-408D-9932-F91CD4617E52}"/>
              </a:ext>
            </a:extLst>
          </p:cNvPr>
          <p:cNvGrpSpPr/>
          <p:nvPr/>
        </p:nvGrpSpPr>
        <p:grpSpPr>
          <a:xfrm>
            <a:off x="7172834" y="1471412"/>
            <a:ext cx="4752465" cy="4382838"/>
            <a:chOff x="466998" y="971269"/>
            <a:chExt cx="4752465" cy="43828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F4BB8A-8C3A-4E6B-9D6A-C8F9090A834D}"/>
                </a:ext>
              </a:extLst>
            </p:cNvPr>
            <p:cNvSpPr txBox="1"/>
            <p:nvPr/>
          </p:nvSpPr>
          <p:spPr>
            <a:xfrm>
              <a:off x="880830" y="1283762"/>
              <a:ext cx="4338633" cy="407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0"/>
                </a:spcAft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  <a:t>…I would highly encourage you to participate in future design-build work with the County because your firm (and especially you) work very collaboratively with project teams to develop innovative solutions to structural problems.”</a:t>
              </a:r>
            </a:p>
            <a:p>
              <a:pPr marL="285750" indent="-285750">
                <a:buFontTx/>
                <a:buChar char="-"/>
              </a:pP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  <a:t>Andrew </a:t>
              </a:r>
              <a:r>
                <a:rPr lang="en-US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  <a:t>Moey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  <a:t>, Capital Projects Program Manager</a:t>
              </a:r>
              <a:b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</a:b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  <a:t>LA County Dept. of Public Works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5D7BD4-98F5-4195-9B78-6A2C8F910C0C}"/>
                </a:ext>
              </a:extLst>
            </p:cNvPr>
            <p:cNvSpPr txBox="1"/>
            <p:nvPr/>
          </p:nvSpPr>
          <p:spPr>
            <a:xfrm>
              <a:off x="466998" y="971269"/>
              <a:ext cx="41383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0">
                  <a:solidFill>
                    <a:srgbClr val="FC211D"/>
                  </a:solidFill>
                  <a:latin typeface="Arial Nova Cond" panose="020B0506020202020204" pitchFamily="34" charset="0"/>
                </a:rPr>
                <a:t>“</a:t>
              </a:r>
              <a:endParaRPr lang="en-US" sz="8000">
                <a:solidFill>
                  <a:srgbClr val="FC211D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5A10088-2E5B-41A0-A8B2-9ACA0C89885C}"/>
              </a:ext>
            </a:extLst>
          </p:cNvPr>
          <p:cNvSpPr txBox="1"/>
          <p:nvPr/>
        </p:nvSpPr>
        <p:spPr>
          <a:xfrm>
            <a:off x="7004387" y="158892"/>
            <a:ext cx="8358316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latin typeface="Arial Nova Cond" panose="020B0506020202020204" pitchFamily="34" charset="0"/>
              </a:rPr>
              <a:t>Testimonial </a:t>
            </a:r>
          </a:p>
          <a:p>
            <a:r>
              <a:rPr lang="en-US" sz="2800" dirty="0">
                <a:latin typeface="Arial Nova Cond" panose="020B0506020202020204" pitchFamily="34" charset="0"/>
              </a:rPr>
              <a:t>LA County Projects</a:t>
            </a:r>
          </a:p>
        </p:txBody>
      </p:sp>
    </p:spTree>
    <p:extLst>
      <p:ext uri="{BB962C8B-B14F-4D97-AF65-F5344CB8AC3E}">
        <p14:creationId xmlns:p14="http://schemas.microsoft.com/office/powerpoint/2010/main" val="312593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0AEC937-EEB7-4CF6-86F5-C1501956B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EA6C34-57F8-408D-9932-F91CD4617E52}"/>
              </a:ext>
            </a:extLst>
          </p:cNvPr>
          <p:cNvGrpSpPr/>
          <p:nvPr/>
        </p:nvGrpSpPr>
        <p:grpSpPr>
          <a:xfrm>
            <a:off x="435148" y="1835540"/>
            <a:ext cx="3903991" cy="2813178"/>
            <a:chOff x="466998" y="971269"/>
            <a:chExt cx="4081778" cy="28131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F4BB8A-8C3A-4E6B-9D6A-C8F9090A834D}"/>
                </a:ext>
              </a:extLst>
            </p:cNvPr>
            <p:cNvSpPr txBox="1"/>
            <p:nvPr/>
          </p:nvSpPr>
          <p:spPr>
            <a:xfrm>
              <a:off x="880832" y="1283762"/>
              <a:ext cx="3667944" cy="2500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0"/>
                </a:spcAft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  <a:t>Your firm is always an asset to us on any project that you do!” </a:t>
              </a:r>
            </a:p>
            <a:p>
              <a:pPr marL="285750" indent="-285750">
                <a:buFontTx/>
                <a:buChar char="-"/>
              </a:pP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  <a:t>Dave Howard, Assistant Deputy Director</a:t>
              </a:r>
              <a:b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</a:b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ova Cond" panose="020B0506020202020204" pitchFamily="34" charset="0"/>
                </a:rPr>
                <a:t>LA County Dept. of Public Works</a:t>
              </a:r>
            </a:p>
            <a:p>
              <a:pPr marL="285750" indent="-285750">
                <a:buFontTx/>
                <a:buChar char="-"/>
              </a:pP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5D7BD4-98F5-4195-9B78-6A2C8F910C0C}"/>
                </a:ext>
              </a:extLst>
            </p:cNvPr>
            <p:cNvSpPr txBox="1"/>
            <p:nvPr/>
          </p:nvSpPr>
          <p:spPr>
            <a:xfrm>
              <a:off x="466998" y="971269"/>
              <a:ext cx="41383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0">
                  <a:solidFill>
                    <a:srgbClr val="FC211D"/>
                  </a:solidFill>
                  <a:latin typeface="Arial Nova Cond" panose="020B0506020202020204" pitchFamily="34" charset="0"/>
                </a:rPr>
                <a:t>“</a:t>
              </a:r>
              <a:endParaRPr lang="en-US" sz="8000">
                <a:solidFill>
                  <a:srgbClr val="FC211D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5A10088-2E5B-41A0-A8B2-9ACA0C89885C}"/>
              </a:ext>
            </a:extLst>
          </p:cNvPr>
          <p:cNvSpPr txBox="1"/>
          <p:nvPr/>
        </p:nvSpPr>
        <p:spPr>
          <a:xfrm>
            <a:off x="266700" y="127106"/>
            <a:ext cx="8358316" cy="13849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latin typeface="Arial Nova Cond" panose="020B0506020202020204" pitchFamily="34" charset="0"/>
              </a:rPr>
              <a:t>Testimonial </a:t>
            </a:r>
          </a:p>
          <a:p>
            <a:r>
              <a:rPr lang="en-US" sz="2800" dirty="0">
                <a:latin typeface="Arial Nova Cond" panose="020B0506020202020204" pitchFamily="34" charset="0"/>
              </a:rPr>
              <a:t>Martin Luther King</a:t>
            </a:r>
          </a:p>
          <a:p>
            <a:r>
              <a:rPr lang="en-US" sz="2800" dirty="0">
                <a:latin typeface="Arial Nova Cond" panose="020B0506020202020204" pitchFamily="34" charset="0"/>
              </a:rPr>
              <a:t>Inpatient Expansion</a:t>
            </a:r>
          </a:p>
        </p:txBody>
      </p:sp>
      <p:pic>
        <p:nvPicPr>
          <p:cNvPr id="16" name="Picture 2" descr="M:\Image Library - Projects\_MASTER\UC Riverside Chemical Sciences\For Web Use\Image_001.jpg">
            <a:extLst>
              <a:ext uri="{FF2B5EF4-FFF2-40B4-BE49-F238E27FC236}">
                <a16:creationId xmlns:a16="http://schemas.microsoft.com/office/drawing/2014/main" id="{524B9A7E-549A-4132-BA3E-AFEB43270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73" t="8300" r="29210" b="4890"/>
          <a:stretch/>
        </p:blipFill>
        <p:spPr bwMode="auto">
          <a:xfrm>
            <a:off x="4728411" y="0"/>
            <a:ext cx="7463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F2EA7A-EB6F-4500-A575-FD0100985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3" t="15947" r="39834" b="6464"/>
          <a:stretch/>
        </p:blipFill>
        <p:spPr bwMode="auto">
          <a:xfrm>
            <a:off x="4728411" y="0"/>
            <a:ext cx="7463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10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679E87-8544-4049-B46F-C8F8C5056881}"/>
              </a:ext>
            </a:extLst>
          </p:cNvPr>
          <p:cNvSpPr/>
          <p:nvPr/>
        </p:nvSpPr>
        <p:spPr>
          <a:xfrm>
            <a:off x="0" y="-13312"/>
            <a:ext cx="12192000" cy="687131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C18D4B-2EA7-464A-BC04-424B93B980A8}"/>
              </a:ext>
            </a:extLst>
          </p:cNvPr>
          <p:cNvSpPr txBox="1">
            <a:spLocks/>
          </p:cNvSpPr>
          <p:nvPr/>
        </p:nvSpPr>
        <p:spPr>
          <a:xfrm>
            <a:off x="177330" y="4843109"/>
            <a:ext cx="3390900" cy="11879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cap="all" dirty="0">
                <a:solidFill>
                  <a:schemeClr val="bg1"/>
                </a:solidFill>
                <a:latin typeface="Arial Nova Cond" panose="020B0506020202020204" pitchFamily="34" charset="0"/>
              </a:rPr>
              <a:t>Select</a:t>
            </a:r>
          </a:p>
          <a:p>
            <a:r>
              <a:rPr lang="en-US" sz="4800" b="1" cap="all" dirty="0">
                <a:solidFill>
                  <a:schemeClr val="bg1"/>
                </a:solidFill>
                <a:latin typeface="Arial Nova Cond Light" panose="020B0306020202020204" pitchFamily="34" charset="0"/>
              </a:rPr>
              <a:t>Civic</a:t>
            </a:r>
          </a:p>
        </p:txBody>
      </p:sp>
    </p:spTree>
    <p:extLst>
      <p:ext uri="{BB962C8B-B14F-4D97-AF65-F5344CB8AC3E}">
        <p14:creationId xmlns:p14="http://schemas.microsoft.com/office/powerpoint/2010/main" val="1584115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E9888-F8B5-4F75-A532-01E5C9F41FC5}"/>
              </a:ext>
            </a:extLst>
          </p:cNvPr>
          <p:cNvSpPr txBox="1"/>
          <p:nvPr/>
        </p:nvSpPr>
        <p:spPr>
          <a:xfrm>
            <a:off x="3566984" y="6077460"/>
            <a:ext cx="8358316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2200" b="1" dirty="0">
                <a:solidFill>
                  <a:srgbClr val="FC211D"/>
                </a:solidFill>
                <a:latin typeface="Arial Nova Cond" panose="020B0506020202020204" pitchFamily="34" charset="0"/>
              </a:rPr>
              <a:t>La Department of Mental Health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Los Angeles, CA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" panose="020B0506020202020204" pitchFamily="34" charset="0"/>
              </a:rPr>
              <a:t>Gensler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5334EF-78EE-432A-A0BC-EB446E8A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172200"/>
            <a:ext cx="953529" cy="487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C2A52A-2741-48DE-BC29-5977E4C8D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8" b="19268"/>
          <a:stretch/>
        </p:blipFill>
        <p:spPr>
          <a:xfrm>
            <a:off x="0" y="0"/>
            <a:ext cx="12192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40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C989DB56A8824DA4A5814926247861" ma:contentTypeVersion="2" ma:contentTypeDescription="Create a new document." ma:contentTypeScope="" ma:versionID="1f3362264cc297f6140db6d42bdb9f69">
  <xsd:schema xmlns:xsd="http://www.w3.org/2001/XMLSchema" xmlns:xs="http://www.w3.org/2001/XMLSchema" xmlns:p="http://schemas.microsoft.com/office/2006/metadata/properties" xmlns:ns2="8dd4bb02-515e-4385-b869-9e5325be6360" targetNamespace="http://schemas.microsoft.com/office/2006/metadata/properties" ma:root="true" ma:fieldsID="ee89aec974a5ffe429ed2a012db7523d" ns2:_="">
    <xsd:import namespace="8dd4bb02-515e-4385-b869-9e5325be63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d4bb02-515e-4385-b869-9e5325be63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86CAE1-A3D0-432E-84AC-00916537602C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dd4bb02-515e-4385-b869-9e5325be6360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14A67BA-5FC1-48B4-8197-CF0E5CB9184B}">
  <ds:schemaRefs>
    <ds:schemaRef ds:uri="8dd4bb02-515e-4385-b869-9e5325be636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B35407C-E2F2-4B9C-80BF-D2A1127C3C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643</Words>
  <Application>Microsoft Office PowerPoint</Application>
  <PresentationFormat>Widescreen</PresentationFormat>
  <Paragraphs>142</Paragraphs>
  <Slides>32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Nova</vt:lpstr>
      <vt:lpstr>Arial Nova Cond</vt:lpstr>
      <vt:lpstr>Arial Nova Cond Light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Pauli</dc:creator>
  <cp:lastModifiedBy>Amber Pauli</cp:lastModifiedBy>
  <cp:revision>23</cp:revision>
  <dcterms:created xsi:type="dcterms:W3CDTF">2021-08-05T17:41:02Z</dcterms:created>
  <dcterms:modified xsi:type="dcterms:W3CDTF">2023-05-13T15:41:24Z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0x010100A9C989DB56A8824DA4A5814926247861</vt:lpwstr>
  </property>
</Properties>
</file>